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4"/>
  </p:sldMasterIdLst>
  <p:notesMasterIdLst>
    <p:notesMasterId r:id="rId7"/>
  </p:notesMasterIdLst>
  <p:handoutMasterIdLst>
    <p:handoutMasterId r:id="rId8"/>
  </p:handoutMasterIdLst>
  <p:sldIdLst>
    <p:sldId id="2147471117" r:id="rId5"/>
    <p:sldId id="2147471067" r:id="rId6"/>
  </p:sldIdLst>
  <p:sldSz cx="12192000" cy="6858000"/>
  <p:notesSz cx="9926638" cy="6797675"/>
  <p:embeddedFontLst>
    <p:embeddedFont>
      <p:font typeface="맑은 고딕" panose="020B0503020000020004" pitchFamily="34" charset="-127"/>
      <p:regular r:id="rId9"/>
      <p:bold r:id="rId10"/>
    </p:embeddedFont>
    <p:embeddedFont>
      <p:font typeface="PUBG Body" panose="020B0500000000000000" pitchFamily="34" charset="-128"/>
      <p:regular r:id="rId11"/>
      <p:bold r:id="rId12"/>
    </p:embeddedFont>
    <p:embeddedFont>
      <p:font typeface="나눔스퀘어" panose="020B0600000101010101" pitchFamily="34" charset="-127"/>
      <p:regular r:id="rId13"/>
      <p:bold r:id="rId14"/>
      <p:italic r:id="rId15"/>
      <p:boldItalic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44E586A-0914-4B4F-971E-65FDB9BABA30}">
          <p14:sldIdLst>
            <p14:sldId id="2147471117"/>
            <p14:sldId id="2147471067"/>
          </p14:sldIdLst>
        </p14:section>
        <p14:section name="Appendix" id="{511E6B72-C150-420F-884D-0169D26454B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139" userDrawn="1">
          <p15:clr>
            <a:srgbClr val="A4A3A4"/>
          </p15:clr>
        </p15:guide>
        <p15:guide id="2" pos="438" userDrawn="1">
          <p15:clr>
            <a:srgbClr val="A4A3A4"/>
          </p15:clr>
        </p15:guide>
        <p15:guide id="3" pos="7242" userDrawn="1">
          <p15:clr>
            <a:srgbClr val="A4A3A4"/>
          </p15:clr>
        </p15:guide>
        <p15:guide id="4" orient="horz" pos="958" userDrawn="1">
          <p15:clr>
            <a:srgbClr val="A4A3A4"/>
          </p15:clr>
        </p15:guide>
        <p15:guide id="5" orient="horz" pos="40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a Park(박혜리)" initials="MP" lastIdx="1" clrIdx="0">
    <p:extLst>
      <p:ext uri="{19B8F6BF-5375-455C-9EA6-DF929625EA0E}">
        <p15:presenceInfo xmlns:p15="http://schemas.microsoft.com/office/powerpoint/2012/main" userId="S-1-5-21-1726693492-1970477779-720478229-19513" providerId="AD"/>
      </p:ext>
    </p:extLst>
  </p:cmAuthor>
  <p:cmAuthor id="2" name="Ashley Youngsun Nam(남영선)" initials="AYN" lastIdx="1" clrIdx="1">
    <p:extLst>
      <p:ext uri="{19B8F6BF-5375-455C-9EA6-DF929625EA0E}">
        <p15:presenceInfo xmlns:p15="http://schemas.microsoft.com/office/powerpoint/2012/main" userId="S-1-5-21-1726693492-1970477779-720478229-15318" providerId="AD"/>
      </p:ext>
    </p:extLst>
  </p:cmAuthor>
  <p:cmAuthor id="3" name="Eunji Lim(임은지)" initials="EL" lastIdx="1" clrIdx="2">
    <p:extLst>
      <p:ext uri="{19B8F6BF-5375-455C-9EA6-DF929625EA0E}">
        <p15:presenceInfo xmlns:p15="http://schemas.microsoft.com/office/powerpoint/2012/main" userId="S-1-5-21-1726693492-1970477779-720478229-28534" providerId="AD"/>
      </p:ext>
    </p:extLst>
  </p:cmAuthor>
  <p:cmAuthor id="4" name="Hojung Min(민호정)" initials="HM" lastIdx="10" clrIdx="3">
    <p:extLst>
      <p:ext uri="{19B8F6BF-5375-455C-9EA6-DF929625EA0E}">
        <p15:presenceInfo xmlns:p15="http://schemas.microsoft.com/office/powerpoint/2012/main" userId="S::hjmin913@bluehole.net::5d7a1724-8d1e-49d0-a30b-f42090c96447" providerId="AD"/>
      </p:ext>
    </p:extLst>
  </p:cmAuthor>
  <p:cmAuthor id="5" name="Soohwa Song (송수화)" initials="SS(" lastIdx="1" clrIdx="4">
    <p:extLst>
      <p:ext uri="{19B8F6BF-5375-455C-9EA6-DF929625EA0E}">
        <p15:presenceInfo xmlns:p15="http://schemas.microsoft.com/office/powerpoint/2012/main" userId="S::soohwasong@bluehole.net::a0ef8d6a-a4a5-4fb3-85a8-f9654a1d415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2A05"/>
    <a:srgbClr val="1B1F21"/>
    <a:srgbClr val="262626"/>
    <a:srgbClr val="FFAF00"/>
    <a:srgbClr val="342803"/>
    <a:srgbClr val="FFC000"/>
    <a:srgbClr val="C9C9C9"/>
    <a:srgbClr val="000000"/>
    <a:srgbClr val="010102"/>
    <a:srgbClr val="7F6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3C3ED3-03B2-44F1-95D2-06008FDEB0CD}" v="243" dt="2025-09-05T04:38:46.786"/>
    <p1510:client id="{72145926-6279-49A2-B09B-CAE022AFCA5C}" v="2" dt="2025-09-05T08:34:33.704"/>
    <p1510:client id="{F817DAEA-433B-4025-BF7A-5C20920E0A3D}" v="4" dt="2025-09-04T06:03:08.8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8"/>
  </p:normalViewPr>
  <p:slideViewPr>
    <p:cSldViewPr snapToGrid="0">
      <p:cViewPr varScale="1">
        <p:scale>
          <a:sx n="106" d="100"/>
          <a:sy n="106" d="100"/>
        </p:scale>
        <p:origin x="1336" y="480"/>
      </p:cViewPr>
      <p:guideLst>
        <p:guide orient="horz" pos="1139"/>
        <p:guide pos="438"/>
        <p:guide pos="7242"/>
        <p:guide orient="horz" pos="958"/>
        <p:guide orient="horz" pos="40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4.fntdata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3.fntdata"/><Relationship Id="rId5" Type="http://schemas.openxmlformats.org/officeDocument/2006/relationships/slide" Target="slides/slide1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DDE10A5-AAFC-404B-BE7E-107BEA5544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302442" cy="3412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06D6195-3E23-4A3D-80B7-A6DB4C2B89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621949" y="1"/>
            <a:ext cx="4302442" cy="3412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5E816-EBE4-4B6A-85FE-018DBFC64A0C}" type="datetimeFigureOut">
              <a:rPr lang="ko-KR" altLang="en-US" smtClean="0"/>
              <a:t>2025. 9. 19.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B92787E-07F8-4BCF-A94F-1CC577C16B5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6456399"/>
            <a:ext cx="4302442" cy="34127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5526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4301543" cy="34106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98" y="2"/>
            <a:ext cx="4301543" cy="34106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4FEED2E-6F70-40ED-BFDD-707B3C3B3BDD}" type="datetimeFigureOut">
              <a:rPr lang="ko-KR" altLang="en-US" smtClean="0"/>
              <a:t>2025. 9. 19.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78288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4" y="3271382"/>
            <a:ext cx="7941310" cy="267658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1543" cy="34106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98" y="6456612"/>
            <a:ext cx="4301543" cy="34106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9681279-B67D-4202-9402-C6830BBEF9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833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53ACE-FF63-20BB-40A0-EDD3F7C0F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EE5EA9-97A3-6D0C-C716-E564195F13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E249C03-D85F-ECDC-201F-398EDF9AE4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9EF25D-4F8D-A7A7-83C2-B812DA6FAF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81279-B67D-4202-9402-C6830BBEF9C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681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7B6C54-5C1C-46C5-9376-3A1F42A3FA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06DE8F-D939-4AF0-9AFE-6736AD23DF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6F6964-A886-4927-90C7-079AE1F413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F7FD7F-D798-40D2-B842-96BE38C75BC7}" type="datetime1">
              <a:rPr lang="ko-KR" altLang="en-US" smtClean="0"/>
              <a:t>2025. 9. 19.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1A10A-F48F-45F8-B9ED-30642CC2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B16111-A4A9-4B7D-A0D4-84E3B58A7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464A0-7B0C-4FA3-8229-D39F82E6F81C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Image">
            <a:extLst>
              <a:ext uri="{FF2B5EF4-FFF2-40B4-BE49-F238E27FC236}">
                <a16:creationId xmlns:a16="http://schemas.microsoft.com/office/drawing/2014/main" id="{375344BB-B620-46A5-89D8-B4F618E666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6350"/>
            <a:ext cx="12191998" cy="68452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32553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44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87EF9A-83B1-464C-9B59-40AFCA09B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72143" y="627549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464A0-7B0C-4FA3-8229-D39F82E6F81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3" name="Image">
            <a:extLst>
              <a:ext uri="{FF2B5EF4-FFF2-40B4-BE49-F238E27FC236}">
                <a16:creationId xmlns:a16="http://schemas.microsoft.com/office/drawing/2014/main" id="{F95D2DD1-44FD-4810-BD7E-83892C2E9E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2041"/>
            <a:ext cx="12191998" cy="68452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90544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AB896-F599-B77A-76E6-14F185116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621F797-B982-2C61-6C57-AE12B596257F}"/>
              </a:ext>
            </a:extLst>
          </p:cNvPr>
          <p:cNvSpPr/>
          <p:nvPr/>
        </p:nvSpPr>
        <p:spPr>
          <a:xfrm>
            <a:off x="-32606" y="1844675"/>
            <a:ext cx="12192000" cy="4571999"/>
          </a:xfrm>
          <a:prstGeom prst="roundRect">
            <a:avLst>
              <a:gd name="adj" fmla="val 0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endParaRPr lang="ko-KR" altLang="en-US" sz="1600" b="1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6E2B27A-EB45-97C3-257C-136BF66711AC}"/>
              </a:ext>
            </a:extLst>
          </p:cNvPr>
          <p:cNvCxnSpPr>
            <a:cxnSpLocks/>
          </p:cNvCxnSpPr>
          <p:nvPr/>
        </p:nvCxnSpPr>
        <p:spPr>
          <a:xfrm>
            <a:off x="215186" y="163934"/>
            <a:ext cx="0" cy="154760"/>
          </a:xfrm>
          <a:prstGeom prst="line">
            <a:avLst/>
          </a:prstGeom>
          <a:ln w="2857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6A3BC0-37CD-6ADD-5403-180E066AC904}"/>
              </a:ext>
            </a:extLst>
          </p:cNvPr>
          <p:cNvCxnSpPr>
            <a:cxnSpLocks/>
          </p:cNvCxnSpPr>
          <p:nvPr/>
        </p:nvCxnSpPr>
        <p:spPr>
          <a:xfrm>
            <a:off x="250587" y="444115"/>
            <a:ext cx="11625614" cy="0"/>
          </a:xfrm>
          <a:prstGeom prst="line">
            <a:avLst/>
          </a:prstGeom>
          <a:ln w="9525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85DE9CD-B320-A144-CECE-EAB361F2EAC2}"/>
              </a:ext>
            </a:extLst>
          </p:cNvPr>
          <p:cNvSpPr txBox="1"/>
          <p:nvPr/>
        </p:nvSpPr>
        <p:spPr>
          <a:xfrm>
            <a:off x="205167" y="91808"/>
            <a:ext cx="7918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400">
                <a:solidFill>
                  <a:schemeClr val="accent4"/>
                </a:solidFill>
                <a:latin typeface="KRAFTON_Font" pitchFamily="50" charset="0"/>
                <a:ea typeface="PUBG Body" panose="020B0500000000000000" pitchFamily="34" charset="-128"/>
              </a:rPr>
              <a:t>Pubg pc/console 2026 Roadmap: </a:t>
            </a:r>
            <a:r>
              <a:rPr lang="en-US" altLang="ko-KR" sz="1400">
                <a:solidFill>
                  <a:schemeClr val="bg1"/>
                </a:solidFill>
                <a:latin typeface="KRAFTON_Font" pitchFamily="50" charset="0"/>
                <a:ea typeface="PUBG Body" panose="020B0500000000000000" pitchFamily="34" charset="-128"/>
              </a:rPr>
              <a:t>h. 2026 </a:t>
            </a:r>
            <a:r>
              <a:rPr lang="en-US" altLang="ko-KR" sz="1400">
                <a:solidFill>
                  <a:schemeClr val="accent4">
                    <a:lumMod val="40000"/>
                    <a:lumOff val="60000"/>
                  </a:schemeClr>
                </a:solidFill>
                <a:latin typeface="KRAFTON_Font" pitchFamily="50" charset="0"/>
                <a:ea typeface="PUBG Body" panose="020B0500000000000000" pitchFamily="34" charset="-128"/>
              </a:rPr>
              <a:t>user incentive </a:t>
            </a:r>
            <a:r>
              <a:rPr lang="en-US" altLang="ko-KR" sz="1400">
                <a:solidFill>
                  <a:schemeClr val="bg1"/>
                </a:solidFill>
                <a:latin typeface="KRAFTON_Font" pitchFamily="50" charset="0"/>
                <a:ea typeface="PUBG Body" panose="020B0500000000000000" pitchFamily="34" charset="-128"/>
              </a:rPr>
              <a:t>Strategy &amp; operations</a:t>
            </a:r>
            <a:endParaRPr lang="en-US" altLang="ko-KR" sz="1400">
              <a:solidFill>
                <a:schemeClr val="accent4">
                  <a:lumMod val="40000"/>
                  <a:lumOff val="60000"/>
                </a:schemeClr>
              </a:solidFill>
              <a:latin typeface="KRAFTON_Font" pitchFamily="50" charset="0"/>
              <a:ea typeface="PUBG Body" panose="020B05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0EDFB4-AB2B-484F-3057-FD5FB4831F4E}"/>
              </a:ext>
            </a:extLst>
          </p:cNvPr>
          <p:cNvSpPr/>
          <p:nvPr/>
        </p:nvSpPr>
        <p:spPr>
          <a:xfrm>
            <a:off x="0" y="663850"/>
            <a:ext cx="1219199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ko-KR" altLang="en-US" sz="2400" b="1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보상 증대 필요성과 개발 제안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AEA9516-890D-6D1C-5819-4A1EF62B167D}"/>
              </a:ext>
            </a:extLst>
          </p:cNvPr>
          <p:cNvGrpSpPr/>
          <p:nvPr/>
        </p:nvGrpSpPr>
        <p:grpSpPr>
          <a:xfrm>
            <a:off x="8124091" y="2541203"/>
            <a:ext cx="3391149" cy="2791381"/>
            <a:chOff x="8124091" y="2541203"/>
            <a:chExt cx="3391149" cy="279138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E2EF5EF-9624-76EC-A992-61B3A6002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2" t="11893" b="11893"/>
            <a:stretch>
              <a:fillRect/>
            </a:stretch>
          </p:blipFill>
          <p:spPr>
            <a:xfrm>
              <a:off x="8367563" y="2541203"/>
              <a:ext cx="2904204" cy="172350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651D09-DD31-37C9-75E1-D32AC14AF824}"/>
                </a:ext>
              </a:extLst>
            </p:cNvPr>
            <p:cNvSpPr txBox="1"/>
            <p:nvPr/>
          </p:nvSpPr>
          <p:spPr>
            <a:xfrm>
              <a:off x="8124091" y="4363088"/>
              <a:ext cx="3391149" cy="969496"/>
            </a:xfrm>
            <a:prstGeom prst="rect">
              <a:avLst/>
            </a:prstGeom>
            <a:noFill/>
          </p:spPr>
          <p:txBody>
            <a:bodyPr wrap="square" lIns="36000" rIns="36000">
              <a:spAutoFit/>
            </a:bodyPr>
            <a:lstStyle/>
            <a:p>
              <a:pPr latinLnBrk="0">
                <a:spcAft>
                  <a:spcPts val="1200"/>
                </a:spcAft>
              </a:pPr>
              <a:r>
                <a:rPr lang="ko-KR" altLang="en-US" sz="1400" b="1">
                  <a:solidFill>
                    <a:srgbClr val="FFC000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가치가 높아진 재화</a:t>
              </a:r>
              <a:r>
                <a:rPr lang="en-US" altLang="ko-KR" sz="1400" b="1">
                  <a:solidFill>
                    <a:srgbClr val="FFC000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/</a:t>
              </a:r>
              <a:r>
                <a:rPr lang="ko-KR" altLang="en-US" sz="1400" b="1">
                  <a:solidFill>
                    <a:srgbClr val="FFC000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아이템의 증액</a:t>
              </a:r>
              <a:endParaRPr lang="en-US" altLang="ko-KR" sz="1100">
                <a:solidFill>
                  <a:srgbClr val="FFC000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endParaRPr>
            </a:p>
            <a:p>
              <a:pPr marL="171450" indent="-171450" latinLnBrk="0">
                <a:buFont typeface="Arial" panose="020B0604020202020204" pitchFamily="34" charset="0"/>
                <a:buChar char="•"/>
              </a:pPr>
              <a:r>
                <a:rPr lang="en-US" altLang="ko-KR" sz="11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BP</a:t>
              </a:r>
              <a:r>
                <a:rPr lang="ko-KR" altLang="en-US" sz="11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  <a:t>와 같이 시스템에 변화에 따라 사용처가 확대되고 유저 선호도가 높아진 재화에 대해 증액 검토 요청</a:t>
              </a:r>
              <a:br>
                <a:rPr lang="en-US" altLang="ko-KR" sz="1100">
                  <a:solidFill>
                    <a:schemeClr val="bg1"/>
                  </a:solidFill>
                  <a:latin typeface="PUBG Body" panose="020B0600000101010101" charset="-128"/>
                  <a:ea typeface="PUBG Body" panose="020B0600000101010101" charset="-128"/>
                  <a:cs typeface="PUBG Body" panose="020B0600000101010101" charset="-128"/>
                </a:rPr>
              </a:br>
              <a:endParaRPr lang="en-US" altLang="ko-KR" sz="1100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08343DE-98D3-4D4B-5BE7-9D4962CF493A}"/>
              </a:ext>
            </a:extLst>
          </p:cNvPr>
          <p:cNvGrpSpPr/>
          <p:nvPr/>
        </p:nvGrpSpPr>
        <p:grpSpPr>
          <a:xfrm>
            <a:off x="743348" y="2541204"/>
            <a:ext cx="3512129" cy="3311422"/>
            <a:chOff x="525669" y="2541204"/>
            <a:chExt cx="3512129" cy="3311422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593A65D0-CA30-12D1-182B-717B6ACC46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84475" y="2541204"/>
              <a:ext cx="2994517" cy="172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65DB7ED-F03E-3BE2-1DF9-E359BA5B5192}"/>
                </a:ext>
              </a:extLst>
            </p:cNvPr>
            <p:cNvSpPr txBox="1"/>
            <p:nvPr/>
          </p:nvSpPr>
          <p:spPr>
            <a:xfrm>
              <a:off x="525669" y="4406076"/>
              <a:ext cx="3512129" cy="1446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/>
              <a:r>
                <a:rPr lang="ko-KR" altLang="en-US" sz="1400" b="1">
                  <a:solidFill>
                    <a:srgbClr val="FFC000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이벤트 전용 가챠 신설</a:t>
              </a:r>
              <a:br>
                <a:rPr lang="en-US" altLang="ko-KR" sz="1400" b="1">
                  <a:solidFill>
                    <a:srgbClr val="FFC000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</a:br>
              <a:endParaRPr lang="en-US" altLang="ko-KR" sz="1100" b="1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endParaRPr>
            </a:p>
            <a:p>
              <a:pPr marL="171450" indent="-171450" latinLnBrk="0">
                <a:buFontTx/>
                <a:buChar char="-"/>
              </a:pPr>
              <a:r>
                <a:rPr lang="ko-KR" altLang="en-US" sz="105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게임 내 경제를 해치지 않는 독립적인 이벤트 전용의 가챠 재화 및 가챠풀 신설</a:t>
              </a:r>
              <a:endParaRPr lang="en-US" altLang="ko-KR" sz="105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endParaRPr>
            </a:p>
            <a:p>
              <a:pPr marL="628650" lvl="1" indent="-171450" latinLnBrk="0">
                <a:buFontTx/>
                <a:buChar char="-"/>
              </a:pPr>
              <a:r>
                <a:rPr lang="ko-KR" altLang="en-US" sz="105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랜덤 박스 형태로 제공 하는 것 보다 </a:t>
              </a:r>
              <a:r>
                <a:rPr lang="en-US" altLang="ko-KR" sz="105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‘</a:t>
              </a:r>
              <a:r>
                <a:rPr lang="ko-KR" altLang="en-US" sz="105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재화를 모아서 한번에 돌리는 달성감</a:t>
              </a:r>
              <a:r>
                <a:rPr lang="en-US" altLang="ko-KR" sz="105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‘ </a:t>
              </a:r>
              <a:r>
                <a:rPr lang="ko-KR" altLang="en-US" sz="105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제공</a:t>
              </a:r>
              <a:endParaRPr lang="en-US" altLang="ko-KR" sz="105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endParaRPr>
            </a:p>
            <a:p>
              <a:pPr marL="628650" lvl="1" indent="-171450" latinLnBrk="0">
                <a:buFontTx/>
                <a:buChar char="-"/>
              </a:pPr>
              <a:r>
                <a:rPr lang="ko-KR" altLang="en-US" sz="105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반년에 </a:t>
              </a:r>
              <a:r>
                <a:rPr lang="en-US" altLang="ko-KR" sz="105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1</a:t>
              </a:r>
              <a:r>
                <a:rPr lang="ko-KR" altLang="en-US" sz="105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번정도 히어로 아이템 리프레쉬를 통해 지속적인 관심 제공</a:t>
              </a:r>
              <a:endParaRPr lang="en-US" altLang="ko-KR" sz="105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12E4EC6B-0AF5-DA03-E365-B2C99DE1A06D}"/>
              </a:ext>
            </a:extLst>
          </p:cNvPr>
          <p:cNvSpPr/>
          <p:nvPr/>
        </p:nvSpPr>
        <p:spPr>
          <a:xfrm>
            <a:off x="4420896" y="2541203"/>
            <a:ext cx="2994517" cy="1723500"/>
          </a:xfrm>
          <a:prstGeom prst="rect">
            <a:avLst/>
          </a:prstGeom>
          <a:solidFill>
            <a:srgbClr val="1B1F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8808109-C649-5C0A-4CF7-9BC6BD01A30B}"/>
              </a:ext>
            </a:extLst>
          </p:cNvPr>
          <p:cNvGrpSpPr/>
          <p:nvPr/>
        </p:nvGrpSpPr>
        <p:grpSpPr>
          <a:xfrm>
            <a:off x="4279164" y="2514164"/>
            <a:ext cx="3615728" cy="4003360"/>
            <a:chOff x="4279164" y="2514164"/>
            <a:chExt cx="3615728" cy="400336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3AED18B-68C7-D506-7D36-C1B2219B6185}"/>
                </a:ext>
              </a:extLst>
            </p:cNvPr>
            <p:cNvSpPr txBox="1"/>
            <p:nvPr/>
          </p:nvSpPr>
          <p:spPr>
            <a:xfrm>
              <a:off x="4279164" y="4363088"/>
              <a:ext cx="3615728" cy="2154436"/>
            </a:xfrm>
            <a:prstGeom prst="rect">
              <a:avLst/>
            </a:prstGeom>
            <a:noFill/>
          </p:spPr>
          <p:txBody>
            <a:bodyPr wrap="square" lIns="36000" rIns="36000">
              <a:spAutoFit/>
            </a:bodyPr>
            <a:lstStyle/>
            <a:p>
              <a:pPr latinLnBrk="0">
                <a:spcAft>
                  <a:spcPts val="1200"/>
                </a:spcAft>
              </a:pPr>
              <a:r>
                <a:rPr lang="ko-KR" altLang="en-US" sz="1400" b="1">
                  <a:solidFill>
                    <a:srgbClr val="FFC000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기간제 아이템 개발</a:t>
              </a:r>
              <a:r>
                <a:rPr lang="ko-KR" altLang="en-US" sz="1200" b="1">
                  <a:solidFill>
                    <a:srgbClr val="FFC000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 </a:t>
              </a:r>
              <a:r>
                <a:rPr lang="en-US" altLang="ko-KR" sz="1050">
                  <a:solidFill>
                    <a:srgbClr val="FFC000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(</a:t>
              </a:r>
              <a:r>
                <a:rPr lang="ko-KR" altLang="en-US" sz="1050">
                  <a:solidFill>
                    <a:srgbClr val="FFC000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밀수품쿠폰</a:t>
              </a:r>
              <a:r>
                <a:rPr lang="en-US" altLang="ko-KR" sz="1050">
                  <a:solidFill>
                    <a:srgbClr val="FFC000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, </a:t>
              </a:r>
              <a:r>
                <a:rPr lang="ko-KR" altLang="en-US" sz="1050">
                  <a:solidFill>
                    <a:srgbClr val="FFC000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헌터상자</a:t>
              </a:r>
              <a:r>
                <a:rPr lang="en-US" altLang="ko-KR" sz="1050">
                  <a:solidFill>
                    <a:srgbClr val="FFC000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, </a:t>
              </a:r>
              <a:r>
                <a:rPr lang="ko-KR" altLang="en-US" sz="1050">
                  <a:solidFill>
                    <a:srgbClr val="FFC000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열쇠</a:t>
              </a:r>
              <a:r>
                <a:rPr lang="en-US" altLang="ko-KR" sz="1050">
                  <a:solidFill>
                    <a:srgbClr val="FFC000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, </a:t>
              </a:r>
              <a:r>
                <a:rPr lang="ko-KR" altLang="en-US" sz="1050">
                  <a:solidFill>
                    <a:srgbClr val="FFC000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도면 등</a:t>
              </a:r>
              <a:r>
                <a:rPr lang="en-US" altLang="ko-KR" sz="1050">
                  <a:solidFill>
                    <a:srgbClr val="FFC000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)</a:t>
              </a:r>
              <a:endParaRPr lang="en-US" altLang="ko-KR" sz="1400">
                <a:solidFill>
                  <a:srgbClr val="FFC000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endParaRPr>
            </a:p>
            <a:p>
              <a:pPr marL="171450" indent="-171450" latinLnBrk="0">
                <a:buFont typeface="Arial" panose="020B0604020202020204" pitchFamily="34" charset="0"/>
                <a:buChar char="•"/>
              </a:pPr>
              <a:r>
                <a:rPr lang="ko-KR" altLang="en-US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지코인은 자유도가 너무 높아 행동을 제한하기 어려움</a:t>
              </a:r>
              <a:br>
                <a:rPr lang="en-US" altLang="ko-KR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</a:br>
              <a:r>
                <a:rPr lang="en-US" altLang="ko-KR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(</a:t>
              </a:r>
              <a:r>
                <a:rPr lang="ko-KR" altLang="en-US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그렇기 때문에 중요 상품은 </a:t>
              </a:r>
              <a:r>
                <a:rPr lang="en-US" altLang="ko-KR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$</a:t>
              </a:r>
              <a:r>
                <a:rPr lang="ko-KR" altLang="en-US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로 판매 하고 있음</a:t>
              </a:r>
              <a:r>
                <a:rPr lang="en-US" altLang="ko-KR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)</a:t>
              </a:r>
              <a:br>
                <a:rPr lang="en-US" altLang="ko-KR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</a:br>
              <a:endParaRPr lang="en-US" altLang="ko-KR" sz="110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endParaRPr>
            </a:p>
            <a:p>
              <a:pPr marL="171450" indent="-171450" latinLnBrk="0">
                <a:buFont typeface="Arial" panose="020B0604020202020204" pitchFamily="34" charset="0"/>
                <a:buChar char="•"/>
              </a:pPr>
              <a:r>
                <a:rPr lang="ko-KR" altLang="en-US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밀수품 쿠폰의 경우 </a:t>
              </a:r>
              <a:r>
                <a:rPr lang="en-US" altLang="ko-KR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10</a:t>
              </a:r>
              <a:r>
                <a:rPr lang="ko-KR" altLang="en-US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장에 </a:t>
              </a:r>
              <a:r>
                <a:rPr lang="en-US" altLang="ko-KR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200 </a:t>
              </a:r>
              <a:r>
                <a:rPr lang="ko-KR" altLang="en-US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지코인이나</a:t>
              </a:r>
              <a:r>
                <a:rPr lang="en-US" altLang="ko-KR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, </a:t>
              </a:r>
              <a:r>
                <a:rPr lang="ko-KR" altLang="en-US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선호도가 높아 같은 가치를 나눠 지급해도 효과적인 이벤트로 운영 가능</a:t>
              </a:r>
              <a:endParaRPr lang="en-US" altLang="ko-KR" sz="110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endParaRPr>
            </a:p>
            <a:p>
              <a:pPr marL="171450" indent="-171450" latinLnBrk="0">
                <a:buFont typeface="Arial" panose="020B0604020202020204" pitchFamily="34" charset="0"/>
                <a:buChar char="•"/>
              </a:pPr>
              <a:endParaRPr lang="en-US" altLang="ko-KR" sz="110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endParaRPr>
            </a:p>
            <a:p>
              <a:pPr marL="171450" indent="-171450" latinLnBrk="0">
                <a:buFont typeface="Arial" panose="020B0604020202020204" pitchFamily="34" charset="0"/>
                <a:buChar char="•"/>
              </a:pPr>
              <a:r>
                <a:rPr lang="ko-KR" altLang="en-US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주요 시점에 임팩트있게 이벤트를 진행할때 유용 사용 가능</a:t>
              </a:r>
              <a:endParaRPr lang="en-US" altLang="ko-KR" sz="110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endParaRPr>
            </a:p>
            <a:p>
              <a:pPr marL="628650" lvl="1" indent="-171450" latinLnBrk="0">
                <a:buFont typeface="Arial" panose="020B0604020202020204" pitchFamily="34" charset="0"/>
                <a:buChar char="•"/>
              </a:pPr>
              <a:r>
                <a:rPr lang="ko-KR" altLang="en-US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예</a:t>
              </a:r>
              <a:r>
                <a:rPr lang="en-US" altLang="ko-KR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) </a:t>
              </a:r>
              <a:r>
                <a:rPr lang="ko-KR" altLang="en-US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태현님 밀수품 쿠폰 </a:t>
              </a:r>
              <a:r>
                <a:rPr lang="en-US" altLang="ko-KR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100</a:t>
              </a:r>
              <a:r>
                <a:rPr lang="ko-KR" altLang="en-US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장 </a:t>
              </a:r>
              <a:r>
                <a:rPr lang="en-US" altLang="ko-KR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(30</a:t>
              </a:r>
              <a:r>
                <a:rPr lang="ko-KR" altLang="en-US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일</a:t>
              </a:r>
              <a:r>
                <a:rPr lang="en-US" altLang="ko-KR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) </a:t>
              </a:r>
              <a:r>
                <a:rPr lang="ko-KR" altLang="en-US" sz="1100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등</a:t>
              </a:r>
              <a:endParaRPr lang="en-US" altLang="ko-KR" sz="110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endParaRPr>
            </a:p>
            <a:p>
              <a:pPr marL="171450" indent="-171450" latinLnBrk="0">
                <a:buFont typeface="Arial" panose="020B0604020202020204" pitchFamily="34" charset="0"/>
                <a:buChar char="•"/>
              </a:pPr>
              <a:endParaRPr lang="en-US" altLang="ko-KR" sz="110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endParaRPr>
            </a:p>
            <a:p>
              <a:pPr marL="171450" indent="-171450" latinLnBrk="0">
                <a:buFontTx/>
                <a:buChar char="-"/>
              </a:pPr>
              <a:endParaRPr lang="en-US" altLang="ko-KR" sz="110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F8BC185-84CA-859C-D402-704008279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7" r="1247"/>
            <a:stretch/>
          </p:blipFill>
          <p:spPr>
            <a:xfrm>
              <a:off x="4593225" y="2514164"/>
              <a:ext cx="2987607" cy="172350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D01F7F0-F9A5-1AD5-2368-BA87158D4EB8}"/>
              </a:ext>
            </a:extLst>
          </p:cNvPr>
          <p:cNvSpPr txBox="1"/>
          <p:nvPr/>
        </p:nvSpPr>
        <p:spPr>
          <a:xfrm>
            <a:off x="0" y="1180054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indent="0" algn="ctr" latinLnBrk="0">
              <a:spcBef>
                <a:spcPts val="30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defRPr>
            </a:lvl1pPr>
            <a:lvl2pPr marL="625475" lvl="1" indent="-168275" latinLnBrk="0">
              <a:spcBef>
                <a:spcPts val="3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j-lt"/>
                <a:ea typeface="나눔스퀘어" panose="020B0600000101010101" pitchFamily="50" charset="-127"/>
                <a:cs typeface="Arial" panose="020B0604020202020204" pitchFamily="34" charset="0"/>
              </a:defRPr>
            </a:lvl2pPr>
          </a:lstStyle>
          <a:p>
            <a:r>
              <a:rPr lang="ko-KR" altLang="en-US"/>
              <a:t>트래픽 </a:t>
            </a:r>
            <a:r>
              <a:rPr lang="ko-KR" altLang="en-US" err="1"/>
              <a:t>경쟁작에</a:t>
            </a:r>
            <a:r>
              <a:rPr lang="ko-KR" altLang="en-US"/>
              <a:t> 준하는 현실적 보상 증대 필요</a:t>
            </a:r>
          </a:p>
        </p:txBody>
      </p:sp>
    </p:spTree>
    <p:extLst>
      <p:ext uri="{BB962C8B-B14F-4D97-AF65-F5344CB8AC3E}">
        <p14:creationId xmlns:p14="http://schemas.microsoft.com/office/powerpoint/2010/main" val="4026259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8352E-24B1-6E61-D69F-E767ABB25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8">
            <a:extLst>
              <a:ext uri="{FF2B5EF4-FFF2-40B4-BE49-F238E27FC236}">
                <a16:creationId xmlns:a16="http://schemas.microsoft.com/office/drawing/2014/main" id="{D0A29964-DAB4-8485-103C-BFADC9323B53}"/>
              </a:ext>
            </a:extLst>
          </p:cNvPr>
          <p:cNvSpPr/>
          <p:nvPr/>
        </p:nvSpPr>
        <p:spPr>
          <a:xfrm>
            <a:off x="0" y="663850"/>
            <a:ext cx="1219199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2400" b="1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2026</a:t>
            </a:r>
            <a:r>
              <a:rPr lang="ko-KR" altLang="en-US" sz="2400" b="1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년 이벤트 운영 방향성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F1AF01D-7D79-3E17-AB61-15779D4A362B}"/>
              </a:ext>
            </a:extLst>
          </p:cNvPr>
          <p:cNvCxnSpPr>
            <a:cxnSpLocks/>
          </p:cNvCxnSpPr>
          <p:nvPr/>
        </p:nvCxnSpPr>
        <p:spPr>
          <a:xfrm>
            <a:off x="250587" y="444115"/>
            <a:ext cx="11625614" cy="0"/>
          </a:xfrm>
          <a:prstGeom prst="line">
            <a:avLst/>
          </a:prstGeom>
          <a:ln w="9525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99F9FB4-D34C-B7B9-7BBD-379B66A7C3FB}"/>
              </a:ext>
            </a:extLst>
          </p:cNvPr>
          <p:cNvCxnSpPr>
            <a:cxnSpLocks/>
          </p:cNvCxnSpPr>
          <p:nvPr/>
        </p:nvCxnSpPr>
        <p:spPr>
          <a:xfrm flipH="1">
            <a:off x="568548" y="4325399"/>
            <a:ext cx="11467153" cy="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EDC64F0-1B86-BF25-C803-6209ED8664B6}"/>
              </a:ext>
            </a:extLst>
          </p:cNvPr>
          <p:cNvSpPr/>
          <p:nvPr/>
        </p:nvSpPr>
        <p:spPr>
          <a:xfrm>
            <a:off x="568548" y="1895057"/>
            <a:ext cx="758957" cy="233572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ko-KR" altLang="en-US" sz="1600" b="1">
                <a:solidFill>
                  <a:schemeClr val="tx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성수기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BF8AB4B-AD4C-39BC-2553-D55FE8DF7127}"/>
              </a:ext>
            </a:extLst>
          </p:cNvPr>
          <p:cNvSpPr/>
          <p:nvPr/>
        </p:nvSpPr>
        <p:spPr>
          <a:xfrm>
            <a:off x="568548" y="4389368"/>
            <a:ext cx="758957" cy="231232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ko-KR" altLang="en-US" sz="1600" b="1">
                <a:solidFill>
                  <a:schemeClr val="tx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비수기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460B140-E13B-280A-2034-F95219ED19BE}"/>
              </a:ext>
            </a:extLst>
          </p:cNvPr>
          <p:cNvSpPr/>
          <p:nvPr/>
        </p:nvSpPr>
        <p:spPr>
          <a:xfrm>
            <a:off x="1468840" y="2199434"/>
            <a:ext cx="4221753" cy="167753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latinLnBrk="0">
              <a:spcAft>
                <a:spcPts val="600"/>
              </a:spcAft>
            </a:pPr>
            <a:r>
              <a:rPr lang="ko-KR" altLang="en-US" sz="1600" b="1" err="1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시즈널리티</a:t>
            </a:r>
            <a:r>
              <a:rPr lang="ko-KR" altLang="en-US" sz="1600" b="1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 기반 프로모션 규모 증대</a:t>
            </a:r>
            <a:endParaRPr lang="en-US" altLang="ko-KR" sz="1600" b="1">
              <a:solidFill>
                <a:schemeClr val="bg1"/>
              </a:solidFill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  <a:p>
            <a:pPr marL="177800" indent="-177800" latinLnBrk="0">
              <a:buFont typeface="Wingdings" panose="05000000000000000000" pitchFamily="2" charset="2"/>
              <a:buChar char="§"/>
            </a:pPr>
            <a:r>
              <a:rPr lang="ko-KR" altLang="en-US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기존의 메인 시즌 및 핵심 업데이트를 기반으로 이벤트 규모 확대</a:t>
            </a:r>
            <a:endParaRPr lang="en-US" altLang="ko-KR" sz="1200">
              <a:solidFill>
                <a:schemeClr val="bg1"/>
              </a:solidFill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  <a:p>
            <a:pPr marL="742950" lvl="1" indent="-285750" latinLnBrk="0">
              <a:buFont typeface="Wingdings" panose="05000000000000000000" pitchFamily="2" charset="2"/>
              <a:buChar char="§"/>
            </a:pPr>
            <a:r>
              <a:rPr lang="en-US" altLang="ko-KR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3</a:t>
            </a:r>
            <a:r>
              <a:rPr lang="ko-KR" altLang="en-US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월 </a:t>
            </a:r>
            <a:r>
              <a:rPr lang="en-US" altLang="ko-KR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N</a:t>
            </a:r>
            <a:r>
              <a:rPr lang="ko-KR" altLang="en-US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주년</a:t>
            </a:r>
            <a:r>
              <a:rPr lang="en-US" altLang="ko-KR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, 7~8</a:t>
            </a:r>
            <a:r>
              <a:rPr lang="ko-KR" altLang="en-US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월 여름방학</a:t>
            </a:r>
            <a:r>
              <a:rPr lang="en-US" altLang="ko-KR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, 9</a:t>
            </a:r>
            <a:r>
              <a:rPr lang="ko-KR" altLang="en-US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월 추석</a:t>
            </a:r>
            <a:r>
              <a:rPr lang="en-US" altLang="ko-KR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/</a:t>
            </a:r>
            <a:r>
              <a:rPr lang="ko-KR" altLang="en-US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중추절</a:t>
            </a:r>
            <a:r>
              <a:rPr lang="en-US" altLang="ko-KR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, 12</a:t>
            </a:r>
            <a:r>
              <a:rPr lang="ko-KR" altLang="en-US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월 대규모 월드 업데이트</a:t>
            </a:r>
            <a:endParaRPr lang="en-US" altLang="ko-KR" sz="1200">
              <a:solidFill>
                <a:schemeClr val="bg1"/>
              </a:solidFill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  <a:p>
            <a:pPr marL="177800" indent="-177800" latinLnBrk="0">
              <a:buFont typeface="Wingdings" panose="05000000000000000000" pitchFamily="2" charset="2"/>
              <a:buChar char="§"/>
            </a:pPr>
            <a:r>
              <a:rPr lang="ko-KR" altLang="en-US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단순 보상과 </a:t>
            </a:r>
            <a:r>
              <a:rPr lang="en-US" altLang="ko-KR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OES </a:t>
            </a:r>
            <a:r>
              <a:rPr lang="ko-KR" altLang="en-US" sz="1200" err="1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확장뿐만</a:t>
            </a:r>
            <a:r>
              <a:rPr lang="ko-KR" altLang="en-US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 아니라 노출</a:t>
            </a:r>
            <a:r>
              <a:rPr lang="en-US" altLang="ko-KR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·</a:t>
            </a:r>
            <a:r>
              <a:rPr lang="ko-KR" altLang="en-US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참여형 액션과 연계</a:t>
            </a:r>
            <a:endParaRPr lang="en-US" altLang="ko-KR" sz="1200">
              <a:solidFill>
                <a:schemeClr val="bg1"/>
              </a:solidFill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  <a:p>
            <a:pPr marL="742950" lvl="1" indent="-285750" latinLnBrk="0">
              <a:buFont typeface="Wingdings" panose="05000000000000000000" pitchFamily="2" charset="2"/>
              <a:buChar char="§"/>
            </a:pPr>
            <a:r>
              <a:rPr lang="ko-KR" altLang="en-US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예</a:t>
            </a:r>
            <a:r>
              <a:rPr lang="en-US" altLang="ko-KR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) </a:t>
            </a:r>
            <a:r>
              <a:rPr lang="ko-KR" altLang="en-US" sz="1200" err="1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스트리머</a:t>
            </a:r>
            <a:r>
              <a:rPr lang="ko-KR" altLang="en-US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 이벤트 유도 콘텐츠</a:t>
            </a:r>
            <a:r>
              <a:rPr lang="en-US" altLang="ko-KR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, </a:t>
            </a:r>
            <a:r>
              <a:rPr lang="ko-KR" altLang="en-US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소셜</a:t>
            </a:r>
            <a:r>
              <a:rPr lang="en-US" altLang="ko-KR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챌린지</a:t>
            </a:r>
            <a:r>
              <a:rPr lang="en-US" altLang="ko-KR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, e</a:t>
            </a:r>
            <a:r>
              <a:rPr lang="ko-KR" altLang="en-US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스포츠 이벤트 티저</a:t>
            </a:r>
            <a:r>
              <a:rPr lang="ko-KR" altLang="en-US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  <a:sym typeface="Wingdings" panose="05000000000000000000" pitchFamily="2" charset="2"/>
              </a:rPr>
              <a:t>와 현장 이벤트 유도</a:t>
            </a:r>
            <a:endParaRPr lang="en-US" altLang="ko-KR" sz="1200">
              <a:solidFill>
                <a:schemeClr val="bg1"/>
              </a:solidFill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2D627BE-BF71-CFFB-3DA5-9DA5F527075E}"/>
              </a:ext>
            </a:extLst>
          </p:cNvPr>
          <p:cNvSpPr/>
          <p:nvPr/>
        </p:nvSpPr>
        <p:spPr>
          <a:xfrm>
            <a:off x="1468840" y="4693745"/>
            <a:ext cx="4221753" cy="1713975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latinLnBrk="0">
              <a:spcAft>
                <a:spcPts val="600"/>
              </a:spcAft>
            </a:pPr>
            <a:r>
              <a:rPr lang="ko-KR" altLang="en-US" sz="1600" b="1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신규 모드 배치 및 집중 프로모션</a:t>
            </a:r>
            <a:endParaRPr lang="en-US" altLang="ko-KR" sz="1600" b="1">
              <a:solidFill>
                <a:schemeClr val="bg1"/>
              </a:solidFill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  <a:p>
            <a:pPr marL="177800" indent="-177800" latinLnBrk="0">
              <a:buFont typeface="Wingdings" panose="05000000000000000000" pitchFamily="2" charset="2"/>
              <a:buChar char="§"/>
            </a:pPr>
            <a:r>
              <a:rPr lang="ko-KR" altLang="en-US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신규 개발된 </a:t>
            </a:r>
            <a:r>
              <a:rPr lang="en-US" altLang="ko-KR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Co-dev </a:t>
            </a:r>
            <a:r>
              <a:rPr lang="ko-KR" altLang="en-US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모드를 비수기 타이밍에 배치하여 트래픽 방어 및 이용자 몰입 강화</a:t>
            </a:r>
            <a:endParaRPr lang="en-US" altLang="ko-KR" sz="1200">
              <a:solidFill>
                <a:schemeClr val="bg1"/>
              </a:solidFill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  <a:p>
            <a:pPr marL="742950" lvl="1" indent="-285750" latinLnBrk="0">
              <a:buFont typeface="Wingdings" panose="05000000000000000000" pitchFamily="2" charset="2"/>
              <a:buChar char="§"/>
            </a:pPr>
            <a:r>
              <a:rPr lang="ko-KR" altLang="en-US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예</a:t>
            </a:r>
            <a:r>
              <a:rPr lang="en-US" altLang="ko-KR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) </a:t>
            </a:r>
            <a:r>
              <a:rPr lang="en-US" altLang="ko-KR" sz="1200" i="1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Binary Spot, Heist Royale </a:t>
            </a:r>
            <a:r>
              <a:rPr lang="ko-KR" altLang="en-US" sz="1200">
                <a:solidFill>
                  <a:schemeClr val="bg1"/>
                </a:solidFill>
                <a:latin typeface="PUBG Body" panose="020B0600070205080204" charset="-128"/>
                <a:ea typeface="PUBG Body" panose="020B0600070205080204" charset="-128"/>
                <a:cs typeface="PUBG Body" panose="020B0600070205080204" charset="-128"/>
              </a:rPr>
              <a:t>등 신규 모드를 해당 월의 메인 피처로 전면 노출 및 집중 홍보</a:t>
            </a:r>
            <a:endParaRPr lang="en-US" altLang="ko-KR" sz="1200">
              <a:solidFill>
                <a:schemeClr val="bg1"/>
              </a:solidFill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B86C52-C3EE-EF67-73A2-3C13489154B1}"/>
              </a:ext>
            </a:extLst>
          </p:cNvPr>
          <p:cNvSpPr txBox="1"/>
          <p:nvPr/>
        </p:nvSpPr>
        <p:spPr>
          <a:xfrm>
            <a:off x="8538215" y="4841459"/>
            <a:ext cx="3497486" cy="1523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spcAft>
                <a:spcPts val="600"/>
              </a:spcAft>
            </a:pPr>
            <a:r>
              <a:rPr lang="ko-KR" altLang="en-US" sz="1400" b="1">
                <a:solidFill>
                  <a:srgbClr val="FFC000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안정적인 비수기 유지를 위해 콘텐츠 강화 및 연계 이벤트 필요</a:t>
            </a:r>
            <a:endParaRPr lang="en-US" altLang="ko-KR" sz="1400" b="1">
              <a:solidFill>
                <a:srgbClr val="FFC000"/>
              </a:solidFill>
              <a:latin typeface="PUBG Body" panose="020B0500000000000000" pitchFamily="34" charset="-128"/>
              <a:ea typeface="PUBG Body" panose="020B0500000000000000" pitchFamily="34" charset="-128"/>
              <a:cs typeface="PUBG Body" panose="020B0500000000000000" pitchFamily="34" charset="-128"/>
            </a:endParaRPr>
          </a:p>
          <a:p>
            <a:pPr marL="285750" indent="-285750" latinLnBrk="0">
              <a:buFont typeface="Wingdings" panose="05000000000000000000" pitchFamily="2" charset="2"/>
              <a:buChar char="§"/>
            </a:pPr>
            <a:r>
              <a:rPr lang="ko-KR" altLang="en-US" sz="120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주년 중심 구조에서 벗어나</a:t>
            </a:r>
            <a:r>
              <a:rPr lang="en-US" altLang="ko-KR" sz="120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, </a:t>
            </a:r>
            <a:r>
              <a:rPr lang="en-US" altLang="ko-KR" sz="1200" b="1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3</a:t>
            </a:r>
            <a:r>
              <a:rPr lang="ko-KR" altLang="en-US" sz="1200" b="1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월부터 </a:t>
            </a:r>
            <a:r>
              <a:rPr lang="en-US" altLang="ko-KR" sz="1200" b="1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2</a:t>
            </a:r>
            <a:r>
              <a:rPr lang="ko-KR" altLang="en-US" sz="1200" b="1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분기로 이어지는 방어 전략 설계 </a:t>
            </a:r>
            <a:r>
              <a:rPr lang="en-US" altLang="ko-KR" sz="120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(9</a:t>
            </a:r>
            <a:r>
              <a:rPr lang="ko-KR" altLang="en-US" sz="120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월 추석 이후 동일</a:t>
            </a:r>
            <a:r>
              <a:rPr lang="en-US" altLang="ko-KR" sz="120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)</a:t>
            </a:r>
            <a:endParaRPr lang="ko-KR" altLang="en-US" sz="1200">
              <a:solidFill>
                <a:schemeClr val="bg1"/>
              </a:solidFill>
              <a:latin typeface="PUBG Body" panose="020B0500000000000000" pitchFamily="34" charset="-128"/>
              <a:ea typeface="PUBG Body" panose="020B0500000000000000" pitchFamily="34" charset="-128"/>
              <a:cs typeface="PUBG Body" panose="020B0500000000000000" pitchFamily="34" charset="-128"/>
            </a:endParaRPr>
          </a:p>
          <a:p>
            <a:pPr marL="285750" indent="-285750" latinLnBrk="0">
              <a:buFont typeface="Wingdings" panose="05000000000000000000" pitchFamily="2" charset="2"/>
              <a:buChar char="§"/>
            </a:pPr>
            <a:r>
              <a:rPr lang="ko-KR" altLang="en-US" sz="120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신규 모드 등 콘텐츠 배치와 함께 프로모션에 활용 가능한 보상을 적극 투입하여 트래픽 방어 시도</a:t>
            </a:r>
            <a:endParaRPr lang="en-US" altLang="ko-KR" sz="1200">
              <a:solidFill>
                <a:schemeClr val="bg1"/>
              </a:solidFill>
              <a:latin typeface="PUBG Body" panose="020B0500000000000000" pitchFamily="34" charset="-128"/>
              <a:ea typeface="PUBG Body" panose="020B0500000000000000" pitchFamily="34" charset="-128"/>
              <a:cs typeface="PUBG Body" panose="020B0500000000000000" pitchFamily="34" charset="-128"/>
              <a:sym typeface="Wingdings" panose="05000000000000000000" pitchFamily="2" charset="2"/>
            </a:endParaRPr>
          </a:p>
        </p:txBody>
      </p:sp>
      <p:sp>
        <p:nvSpPr>
          <p:cNvPr id="15" name="Isosceles Triangle 38">
            <a:extLst>
              <a:ext uri="{FF2B5EF4-FFF2-40B4-BE49-F238E27FC236}">
                <a16:creationId xmlns:a16="http://schemas.microsoft.com/office/drawing/2014/main" id="{D92C7762-B6E1-2CF7-07B9-90949E4CB1CC}"/>
              </a:ext>
            </a:extLst>
          </p:cNvPr>
          <p:cNvSpPr/>
          <p:nvPr/>
        </p:nvSpPr>
        <p:spPr>
          <a:xfrm rot="5400000">
            <a:off x="8093139" y="2794427"/>
            <a:ext cx="556260" cy="211682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Isosceles Triangle 38">
            <a:extLst>
              <a:ext uri="{FF2B5EF4-FFF2-40B4-BE49-F238E27FC236}">
                <a16:creationId xmlns:a16="http://schemas.microsoft.com/office/drawing/2014/main" id="{4758863E-027B-C0E8-21BE-6B61828AEFB9}"/>
              </a:ext>
            </a:extLst>
          </p:cNvPr>
          <p:cNvSpPr/>
          <p:nvPr/>
        </p:nvSpPr>
        <p:spPr>
          <a:xfrm rot="5400000">
            <a:off x="8093139" y="5282337"/>
            <a:ext cx="556260" cy="211682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B28F239A-9E48-00D5-380E-F5A27A779D4F}"/>
              </a:ext>
            </a:extLst>
          </p:cNvPr>
          <p:cNvSpPr/>
          <p:nvPr/>
        </p:nvSpPr>
        <p:spPr>
          <a:xfrm>
            <a:off x="5984190" y="1886752"/>
            <a:ext cx="2139902" cy="2514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atinLnBrk="0"/>
            <a:r>
              <a:rPr lang="en-US" altLang="ko-KR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1Q (</a:t>
            </a:r>
            <a:r>
              <a:rPr lang="ko-KR" altLang="en-US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춘절</a:t>
            </a:r>
            <a:r>
              <a:rPr lang="en-US" altLang="ko-KR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, N</a:t>
            </a:r>
            <a:r>
              <a:rPr lang="ko-KR" altLang="en-US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주년</a:t>
            </a:r>
            <a:r>
              <a:rPr lang="en-US" altLang="ko-KR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, </a:t>
            </a:r>
            <a:r>
              <a:rPr lang="ko-KR" altLang="en-US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만우절까지</a:t>
            </a:r>
            <a:r>
              <a:rPr lang="en-US" altLang="ko-KR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)</a:t>
            </a:r>
            <a:endParaRPr lang="ko-KR" altLang="en-US" sz="1200" b="1">
              <a:solidFill>
                <a:schemeClr val="bg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sp>
        <p:nvSpPr>
          <p:cNvPr id="21" name="Rectangle: Rounded Corners 26">
            <a:extLst>
              <a:ext uri="{FF2B5EF4-FFF2-40B4-BE49-F238E27FC236}">
                <a16:creationId xmlns:a16="http://schemas.microsoft.com/office/drawing/2014/main" id="{C47DF04E-C390-7F38-B786-40C6EDBBF0DA}"/>
              </a:ext>
            </a:extLst>
          </p:cNvPr>
          <p:cNvSpPr/>
          <p:nvPr/>
        </p:nvSpPr>
        <p:spPr>
          <a:xfrm>
            <a:off x="5984190" y="2777478"/>
            <a:ext cx="2139902" cy="2514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atinLnBrk="0"/>
            <a:r>
              <a:rPr lang="en-US" altLang="ko-KR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3Q (</a:t>
            </a:r>
            <a:r>
              <a:rPr lang="ko-KR" altLang="en-US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여름 방학</a:t>
            </a:r>
            <a:r>
              <a:rPr lang="en-US" altLang="ko-KR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, </a:t>
            </a:r>
            <a:r>
              <a:rPr lang="ko-KR" altLang="en-US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추석</a:t>
            </a:r>
            <a:r>
              <a:rPr lang="en-US" altLang="ko-KR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/</a:t>
            </a:r>
            <a:r>
              <a:rPr lang="ko-KR" altLang="en-US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중추절</a:t>
            </a:r>
            <a:r>
              <a:rPr lang="en-US" altLang="ko-KR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)</a:t>
            </a:r>
            <a:endParaRPr lang="ko-KR" altLang="en-US" sz="1200" b="1">
              <a:solidFill>
                <a:schemeClr val="bg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sp>
        <p:nvSpPr>
          <p:cNvPr id="22" name="AutoShape 2">
            <a:extLst>
              <a:ext uri="{FF2B5EF4-FFF2-40B4-BE49-F238E27FC236}">
                <a16:creationId xmlns:a16="http://schemas.microsoft.com/office/drawing/2014/main" id="{E981942A-A85D-B2AE-B277-7F6808CF15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5552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F231805-D6CC-4961-99A0-5E076D891E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262" t="34489" r="36993"/>
          <a:stretch>
            <a:fillRect/>
          </a:stretch>
        </p:blipFill>
        <p:spPr>
          <a:xfrm>
            <a:off x="6005365" y="2118444"/>
            <a:ext cx="814373" cy="49235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7DAA68E-7A7D-BEE3-FB82-F188573738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881" t="23115" r="36903"/>
          <a:stretch>
            <a:fillRect/>
          </a:stretch>
        </p:blipFill>
        <p:spPr>
          <a:xfrm>
            <a:off x="6588532" y="2147647"/>
            <a:ext cx="704895" cy="484641"/>
          </a:xfrm>
          <a:prstGeom prst="rect">
            <a:avLst/>
          </a:prstGeom>
        </p:spPr>
      </p:pic>
      <p:sp>
        <p:nvSpPr>
          <p:cNvPr id="25" name="Rectangle: Rounded Corners 26">
            <a:extLst>
              <a:ext uri="{FF2B5EF4-FFF2-40B4-BE49-F238E27FC236}">
                <a16:creationId xmlns:a16="http://schemas.microsoft.com/office/drawing/2014/main" id="{23A90EA8-00AA-4A43-F146-61542357767D}"/>
              </a:ext>
            </a:extLst>
          </p:cNvPr>
          <p:cNvSpPr/>
          <p:nvPr/>
        </p:nvSpPr>
        <p:spPr>
          <a:xfrm>
            <a:off x="5984190" y="3523014"/>
            <a:ext cx="2139902" cy="2514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atinLnBrk="0"/>
            <a:r>
              <a:rPr lang="en-US" altLang="ko-KR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4Q </a:t>
            </a:r>
            <a:r>
              <a:rPr lang="ko-KR" altLang="en-US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연말</a:t>
            </a:r>
            <a:r>
              <a:rPr lang="en-US" altLang="ko-KR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 (12</a:t>
            </a:r>
            <a:r>
              <a:rPr lang="ko-KR" altLang="en-US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월 대규모 월드</a:t>
            </a:r>
            <a:r>
              <a:rPr lang="en-US" altLang="ko-KR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)</a:t>
            </a:r>
            <a:endParaRPr lang="ko-KR" altLang="en-US" sz="1200" b="1">
              <a:solidFill>
                <a:schemeClr val="bg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0C30B52-0017-F733-1686-4E9096256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552" y="2982574"/>
            <a:ext cx="794616" cy="461074"/>
          </a:xfrm>
          <a:prstGeom prst="rect">
            <a:avLst/>
          </a:prstGeom>
        </p:spPr>
      </p:pic>
      <p:pic>
        <p:nvPicPr>
          <p:cNvPr id="29" name="그림 28" descr="무기, 액션 어드벤처 게임, PC 게임, 디지털 합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B549B9C-9968-9DDB-8F12-005FF3C601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168" y="3026415"/>
            <a:ext cx="775570" cy="40825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40A02F8-4AC0-39F1-8B18-583344C767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2145" y="3806840"/>
            <a:ext cx="809481" cy="405749"/>
          </a:xfrm>
          <a:prstGeom prst="rect">
            <a:avLst/>
          </a:prstGeom>
        </p:spPr>
      </p:pic>
      <p:sp>
        <p:nvSpPr>
          <p:cNvPr id="34" name="Rectangle: Rounded Corners 26">
            <a:extLst>
              <a:ext uri="{FF2B5EF4-FFF2-40B4-BE49-F238E27FC236}">
                <a16:creationId xmlns:a16="http://schemas.microsoft.com/office/drawing/2014/main" id="{CF3EA3D8-6883-4891-1603-35DF2FAC294D}"/>
              </a:ext>
            </a:extLst>
          </p:cNvPr>
          <p:cNvSpPr/>
          <p:nvPr/>
        </p:nvSpPr>
        <p:spPr>
          <a:xfrm>
            <a:off x="5984190" y="4428879"/>
            <a:ext cx="2139902" cy="2514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atinLnBrk="0"/>
            <a:r>
              <a:rPr lang="en-US" altLang="ko-KR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2Q (4~5</a:t>
            </a:r>
            <a:r>
              <a:rPr lang="ko-KR" altLang="en-US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월 개학 후 </a:t>
            </a:r>
            <a:r>
              <a:rPr lang="ko-KR" altLang="en-US" sz="1200" b="1" err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봄시즌</a:t>
            </a:r>
            <a:r>
              <a:rPr lang="en-US" altLang="ko-KR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)</a:t>
            </a:r>
            <a:endParaRPr lang="ko-KR" altLang="en-US" sz="1200" b="1">
              <a:solidFill>
                <a:schemeClr val="bg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sp>
        <p:nvSpPr>
          <p:cNvPr id="36" name="Rectangle: Rounded Corners 26">
            <a:extLst>
              <a:ext uri="{FF2B5EF4-FFF2-40B4-BE49-F238E27FC236}">
                <a16:creationId xmlns:a16="http://schemas.microsoft.com/office/drawing/2014/main" id="{95922EF9-04B1-9F47-EB83-2087D705F568}"/>
              </a:ext>
            </a:extLst>
          </p:cNvPr>
          <p:cNvSpPr/>
          <p:nvPr/>
        </p:nvSpPr>
        <p:spPr>
          <a:xfrm>
            <a:off x="5984190" y="5689739"/>
            <a:ext cx="2139902" cy="2514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atinLnBrk="0"/>
            <a:r>
              <a:rPr lang="en-US" altLang="ko-KR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4Q (10~11</a:t>
            </a:r>
            <a:r>
              <a:rPr lang="ko-KR" altLang="en-US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월 추석과 연말 사이</a:t>
            </a:r>
            <a:r>
              <a:rPr lang="en-US" altLang="ko-KR" sz="1200" b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)</a:t>
            </a:r>
            <a:endParaRPr lang="ko-KR" altLang="en-US" sz="1200" b="1">
              <a:solidFill>
                <a:schemeClr val="bg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CAAF4242-8727-66E2-3CDB-6FB4D8F155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9946" y="3806487"/>
            <a:ext cx="695939" cy="405748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B95829FB-D178-A47B-5294-9C8753D91BAE}"/>
              </a:ext>
            </a:extLst>
          </p:cNvPr>
          <p:cNvGrpSpPr/>
          <p:nvPr/>
        </p:nvGrpSpPr>
        <p:grpSpPr>
          <a:xfrm>
            <a:off x="1416332" y="1588935"/>
            <a:ext cx="4274300" cy="278151"/>
            <a:chOff x="479376" y="1736335"/>
            <a:chExt cx="5529538" cy="319816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678D59D-FD97-522E-1B0A-302D62BE66DA}"/>
                </a:ext>
              </a:extLst>
            </p:cNvPr>
            <p:cNvSpPr/>
            <p:nvPr/>
          </p:nvSpPr>
          <p:spPr>
            <a:xfrm>
              <a:off x="479376" y="1736335"/>
              <a:ext cx="5529489" cy="307963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 defTabSz="540000" eaLnBrk="0" latinLnBrk="0" hangingPunct="0"/>
              <a:r>
                <a:rPr lang="ko-KR" altLang="en-US" sz="1400" b="1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대응 방법</a:t>
              </a: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A6857151-B201-4ED3-741D-61A80F55D517}"/>
                </a:ext>
              </a:extLst>
            </p:cNvPr>
            <p:cNvCxnSpPr>
              <a:cxnSpLocks/>
            </p:cNvCxnSpPr>
            <p:nvPr/>
          </p:nvCxnSpPr>
          <p:spPr>
            <a:xfrm>
              <a:off x="479425" y="2056151"/>
              <a:ext cx="552948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7490607-B7CC-238B-DA52-3B9CE471E1AC}"/>
              </a:ext>
            </a:extLst>
          </p:cNvPr>
          <p:cNvGrpSpPr/>
          <p:nvPr/>
        </p:nvGrpSpPr>
        <p:grpSpPr>
          <a:xfrm>
            <a:off x="5856531" y="1588935"/>
            <a:ext cx="2198504" cy="278151"/>
            <a:chOff x="479376" y="1736335"/>
            <a:chExt cx="5529538" cy="319816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5DB634E-69B2-B3A2-DCBB-2C85F5D144A6}"/>
                </a:ext>
              </a:extLst>
            </p:cNvPr>
            <p:cNvSpPr/>
            <p:nvPr/>
          </p:nvSpPr>
          <p:spPr>
            <a:xfrm>
              <a:off x="479376" y="1736335"/>
              <a:ext cx="5529489" cy="307963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 defTabSz="540000" eaLnBrk="0" latinLnBrk="0" hangingPunct="0"/>
              <a:r>
                <a:rPr lang="ko-KR" altLang="en-US" sz="1400" b="1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주요 대상 시즌</a:t>
              </a: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E44192E2-83C8-4ABC-249C-AD031D003A7D}"/>
                </a:ext>
              </a:extLst>
            </p:cNvPr>
            <p:cNvCxnSpPr>
              <a:cxnSpLocks/>
            </p:cNvCxnSpPr>
            <p:nvPr/>
          </p:nvCxnSpPr>
          <p:spPr>
            <a:xfrm>
              <a:off x="479425" y="2056151"/>
              <a:ext cx="552948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id="{FA2AFD83-7356-627C-73B0-769048ACEF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9264" y="2190618"/>
            <a:ext cx="731933" cy="408767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943A5B1D-0D55-4C11-C160-665200FE48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5059" y="4980961"/>
            <a:ext cx="1189464" cy="649874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1FA5B44-0AE5-7A68-D6CB-9C8091E3CD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6700827" y="5070397"/>
            <a:ext cx="1316904" cy="556304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8EF0972-4277-0145-5B88-12BFDF1F2C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6735" y="6103343"/>
            <a:ext cx="1068488" cy="598352"/>
          </a:xfrm>
          <a:prstGeom prst="rect">
            <a:avLst/>
          </a:prstGeom>
        </p:spPr>
      </p:pic>
      <p:sp>
        <p:nvSpPr>
          <p:cNvPr id="55" name="Rectangle: Rounded Corners 26">
            <a:extLst>
              <a:ext uri="{FF2B5EF4-FFF2-40B4-BE49-F238E27FC236}">
                <a16:creationId xmlns:a16="http://schemas.microsoft.com/office/drawing/2014/main" id="{1A0D80D6-B156-3C7F-C90D-0025841A1838}"/>
              </a:ext>
            </a:extLst>
          </p:cNvPr>
          <p:cNvSpPr/>
          <p:nvPr/>
        </p:nvSpPr>
        <p:spPr>
          <a:xfrm>
            <a:off x="6512065" y="4693745"/>
            <a:ext cx="887436" cy="2514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en-US" altLang="ko-KR" sz="1050" i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Binary Spot</a:t>
            </a:r>
            <a:endParaRPr lang="ko-KR" altLang="en-US" sz="1050" i="1">
              <a:solidFill>
                <a:schemeClr val="bg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sp>
        <p:nvSpPr>
          <p:cNvPr id="56" name="Rectangle: Rounded Corners 26">
            <a:extLst>
              <a:ext uri="{FF2B5EF4-FFF2-40B4-BE49-F238E27FC236}">
                <a16:creationId xmlns:a16="http://schemas.microsoft.com/office/drawing/2014/main" id="{9BD2EB25-3D92-4D46-7440-3AB5C8331FFE}"/>
              </a:ext>
            </a:extLst>
          </p:cNvPr>
          <p:cNvSpPr/>
          <p:nvPr/>
        </p:nvSpPr>
        <p:spPr>
          <a:xfrm>
            <a:off x="6299253" y="5867984"/>
            <a:ext cx="1313061" cy="2514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en-US" altLang="ko-KR" sz="1050" i="1">
                <a:solidFill>
                  <a:schemeClr val="bg1"/>
                </a:solidFill>
                <a:latin typeface="PUBG Body" panose="020B0600000101010101" charset="-128"/>
                <a:ea typeface="PUBG Body" panose="020B0600000101010101" charset="-128"/>
                <a:cs typeface="PUBG Body" panose="020B0600000101010101" charset="-128"/>
              </a:rPr>
              <a:t>Heist Royale (Payday)</a:t>
            </a:r>
            <a:endParaRPr lang="ko-KR" altLang="en-US" sz="1050" i="1">
              <a:solidFill>
                <a:schemeClr val="bg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F329B04-1FCA-E7A3-1BCC-5B8ADAE025AE}"/>
              </a:ext>
            </a:extLst>
          </p:cNvPr>
          <p:cNvSpPr txBox="1"/>
          <p:nvPr/>
        </p:nvSpPr>
        <p:spPr>
          <a:xfrm>
            <a:off x="8538215" y="2385043"/>
            <a:ext cx="3497486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spcAft>
                <a:spcPts val="600"/>
              </a:spcAft>
            </a:pPr>
            <a:r>
              <a:rPr lang="ko-KR" altLang="en-US" sz="1400" b="1">
                <a:solidFill>
                  <a:srgbClr val="FFC000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학습된 기존</a:t>
            </a:r>
            <a:r>
              <a:rPr lang="en-US" altLang="ko-KR" sz="1400" b="1">
                <a:solidFill>
                  <a:srgbClr val="FFC000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/</a:t>
            </a:r>
            <a:r>
              <a:rPr lang="ko-KR" altLang="en-US" sz="1400" b="1">
                <a:solidFill>
                  <a:srgbClr val="FFC000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복귀 유저와 신규 유저의 관심을 끌어낼 </a:t>
            </a:r>
            <a:r>
              <a:rPr lang="ko-KR" altLang="en-US" sz="1400" b="1" err="1">
                <a:solidFill>
                  <a:srgbClr val="FFC000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규모감</a:t>
            </a:r>
            <a:r>
              <a:rPr lang="ko-KR" altLang="en-US" sz="1400" b="1">
                <a:solidFill>
                  <a:srgbClr val="FFC000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 확대</a:t>
            </a:r>
            <a:endParaRPr lang="en-US" altLang="ko-KR" sz="1400" b="1">
              <a:solidFill>
                <a:srgbClr val="FFC000"/>
              </a:solidFill>
              <a:latin typeface="PUBG Body" panose="020B0500000000000000" pitchFamily="34" charset="-128"/>
              <a:ea typeface="PUBG Body" panose="020B0500000000000000" pitchFamily="34" charset="-128"/>
              <a:cs typeface="PUBG Body" panose="020B0500000000000000" pitchFamily="34" charset="-128"/>
            </a:endParaRPr>
          </a:p>
          <a:p>
            <a:pPr marL="285750" indent="-285750" latinLnBrk="0">
              <a:buFont typeface="Wingdings" panose="05000000000000000000" pitchFamily="2" charset="2"/>
              <a:buChar char="§"/>
            </a:pPr>
            <a:r>
              <a:rPr lang="ko-KR" altLang="en-US" sz="120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기존</a:t>
            </a:r>
            <a:r>
              <a:rPr lang="en-US" altLang="ko-KR" sz="120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/</a:t>
            </a:r>
            <a:r>
              <a:rPr lang="ko-KR" altLang="en-US" sz="120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복귀 유저에게는 익숙한 재미를 강화하며 복귀 동인 제공</a:t>
            </a:r>
          </a:p>
          <a:p>
            <a:pPr marL="285750" indent="-285750" latinLnBrk="0">
              <a:buFont typeface="Wingdings" panose="05000000000000000000" pitchFamily="2" charset="2"/>
              <a:buChar char="§"/>
            </a:pPr>
            <a:r>
              <a:rPr lang="ko-KR" altLang="en-US" sz="1200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rPr>
              <a:t>신규 유저에게는 신선한 진입 포인트와 차별화된 경험 제공</a:t>
            </a:r>
            <a:endParaRPr lang="en-US" altLang="ko-KR" sz="1200">
              <a:solidFill>
                <a:schemeClr val="bg1"/>
              </a:solidFill>
              <a:latin typeface="PUBG Body" panose="020B0500000000000000" pitchFamily="34" charset="-128"/>
              <a:ea typeface="PUBG Body" panose="020B0500000000000000" pitchFamily="34" charset="-128"/>
              <a:cs typeface="PUBG Body" panose="020B0500000000000000" pitchFamily="34" charset="-128"/>
              <a:sym typeface="Wingdings" panose="05000000000000000000" pitchFamily="2" charset="2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8F8C2C8-BEF3-127D-AA7F-B760C99E6EE1}"/>
              </a:ext>
            </a:extLst>
          </p:cNvPr>
          <p:cNvGrpSpPr/>
          <p:nvPr/>
        </p:nvGrpSpPr>
        <p:grpSpPr>
          <a:xfrm>
            <a:off x="8577126" y="1588935"/>
            <a:ext cx="3458606" cy="278151"/>
            <a:chOff x="479376" y="1736335"/>
            <a:chExt cx="5529538" cy="319816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6FE0393-B833-7932-9A42-D90EAEFA3E4D}"/>
                </a:ext>
              </a:extLst>
            </p:cNvPr>
            <p:cNvSpPr/>
            <p:nvPr/>
          </p:nvSpPr>
          <p:spPr>
            <a:xfrm>
              <a:off x="479376" y="1736335"/>
              <a:ext cx="5529489" cy="307963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 defTabSz="540000" eaLnBrk="0" latinLnBrk="0" hangingPunct="0"/>
              <a:r>
                <a:rPr lang="en-US" altLang="ko-KR" sz="1400" b="1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2026</a:t>
              </a:r>
              <a:r>
                <a:rPr lang="ko-KR" altLang="en-US" sz="1400" b="1">
                  <a:solidFill>
                    <a:schemeClr val="bg1"/>
                  </a:solidFill>
                  <a:latin typeface="PUBG Body" panose="020B0500000000000000" pitchFamily="34" charset="-128"/>
                  <a:ea typeface="PUBG Body" panose="020B0500000000000000" pitchFamily="34" charset="-128"/>
                  <a:cs typeface="PUBG Body" panose="020B0500000000000000" pitchFamily="34" charset="-128"/>
                </a:rPr>
                <a:t>년 이벤트 방향성</a:t>
              </a: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964F9421-E35B-141E-EEC6-0915A1F96F73}"/>
                </a:ext>
              </a:extLst>
            </p:cNvPr>
            <p:cNvCxnSpPr>
              <a:cxnSpLocks/>
            </p:cNvCxnSpPr>
            <p:nvPr/>
          </p:nvCxnSpPr>
          <p:spPr>
            <a:xfrm>
              <a:off x="479425" y="2056151"/>
              <a:ext cx="552948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0722D47-D793-1372-92EA-723966109045}"/>
              </a:ext>
            </a:extLst>
          </p:cNvPr>
          <p:cNvSpPr txBox="1"/>
          <p:nvPr/>
        </p:nvSpPr>
        <p:spPr>
          <a:xfrm>
            <a:off x="205167" y="91808"/>
            <a:ext cx="7918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400">
                <a:solidFill>
                  <a:schemeClr val="accent4"/>
                </a:solidFill>
                <a:latin typeface="KRAFTON_Font" pitchFamily="50" charset="0"/>
                <a:ea typeface="PUBG Body" panose="020B0500000000000000" pitchFamily="34" charset="-128"/>
              </a:rPr>
              <a:t>Pubg pc/console 2026 Roadmap: </a:t>
            </a:r>
            <a:r>
              <a:rPr lang="en-US" altLang="ko-KR" sz="1400">
                <a:solidFill>
                  <a:schemeClr val="bg1"/>
                </a:solidFill>
                <a:latin typeface="KRAFTON_Font" pitchFamily="50" charset="0"/>
                <a:ea typeface="PUBG Body" panose="020B0500000000000000" pitchFamily="34" charset="-128"/>
              </a:rPr>
              <a:t>h. 2026 </a:t>
            </a:r>
            <a:r>
              <a:rPr lang="en-US" altLang="ko-KR" sz="1400">
                <a:solidFill>
                  <a:schemeClr val="accent4">
                    <a:lumMod val="40000"/>
                    <a:lumOff val="60000"/>
                  </a:schemeClr>
                </a:solidFill>
                <a:latin typeface="KRAFTON_Font" pitchFamily="50" charset="0"/>
                <a:ea typeface="PUBG Body" panose="020B0500000000000000" pitchFamily="34" charset="-128"/>
              </a:rPr>
              <a:t>user incentive </a:t>
            </a:r>
            <a:r>
              <a:rPr lang="en-US" altLang="ko-KR" sz="1400">
                <a:solidFill>
                  <a:schemeClr val="bg1"/>
                </a:solidFill>
                <a:latin typeface="KRAFTON_Font" pitchFamily="50" charset="0"/>
                <a:ea typeface="PUBG Body" panose="020B0500000000000000" pitchFamily="34" charset="-128"/>
              </a:rPr>
              <a:t>Strategy &amp; operations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A4A2F2-7149-A169-FEF2-9C7462BED5C0}"/>
              </a:ext>
            </a:extLst>
          </p:cNvPr>
          <p:cNvSpPr txBox="1"/>
          <p:nvPr/>
        </p:nvSpPr>
        <p:spPr>
          <a:xfrm>
            <a:off x="0" y="1180054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indent="0" algn="ctr" latinLnBrk="0">
              <a:spcBef>
                <a:spcPts val="30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defRPr>
            </a:lvl1pPr>
            <a:lvl2pPr marL="625475" lvl="1" indent="-168275" latinLnBrk="0">
              <a:spcBef>
                <a:spcPts val="3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j-lt"/>
                <a:ea typeface="나눔스퀘어" panose="020B0600000101010101" pitchFamily="50" charset="-127"/>
                <a:cs typeface="Arial" panose="020B0604020202020204" pitchFamily="34" charset="0"/>
              </a:defRPr>
            </a:lvl2pPr>
          </a:lstStyle>
          <a:p>
            <a:r>
              <a:rPr lang="ko-KR" altLang="en-US"/>
              <a:t>보상</a:t>
            </a:r>
            <a:r>
              <a:rPr lang="en-US" altLang="ko-KR"/>
              <a:t>·</a:t>
            </a:r>
            <a:r>
              <a:rPr lang="ko-KR" altLang="en-US"/>
              <a:t>콘텐츠 확장 기반 이벤트 </a:t>
            </a:r>
            <a:r>
              <a:rPr lang="en-US" altLang="ko-KR"/>
              <a:t>Scale-up</a:t>
            </a:r>
            <a:r>
              <a:rPr lang="ko-KR" altLang="en-US"/>
              <a:t>으로 성수기 트래픽 극대화 및 비수기 안정화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FB916BC-0631-652F-9100-B1039C69552A}"/>
              </a:ext>
            </a:extLst>
          </p:cNvPr>
          <p:cNvCxnSpPr>
            <a:cxnSpLocks/>
          </p:cNvCxnSpPr>
          <p:nvPr/>
        </p:nvCxnSpPr>
        <p:spPr>
          <a:xfrm>
            <a:off x="215186" y="163934"/>
            <a:ext cx="0" cy="154760"/>
          </a:xfrm>
          <a:prstGeom prst="line">
            <a:avLst/>
          </a:prstGeom>
          <a:ln w="2857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344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AF00"/>
          </a:solidFill>
        </a:ln>
      </a:spPr>
      <a:bodyPr rtlCol="0" anchor="ctr"/>
      <a:lstStyle>
        <a:defPPr algn="ctr" latinLnBrk="0">
          <a:defRPr sz="1600" b="1" dirty="0">
            <a:latin typeface="나눔스퀘어" panose="020B0600000101010101" pitchFamily="50" charset="-127"/>
            <a:ea typeface="나눔스퀘어" panose="020B0600000101010101" pitchFamily="50" charset="-127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AF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>
        <a:spAutoFit/>
      </a:bodyPr>
      <a:lstStyle>
        <a:defPPr algn="l">
          <a:defRPr sz="1400" dirty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93056E23A6BD4C80826EF13C5C5355" ma:contentTypeVersion="12" ma:contentTypeDescription="Create a new document." ma:contentTypeScope="" ma:versionID="90e937d7f12a5551acbf37b66f46e664">
  <xsd:schema xmlns:xsd="http://www.w3.org/2001/XMLSchema" xmlns:xs="http://www.w3.org/2001/XMLSchema" xmlns:p="http://schemas.microsoft.com/office/2006/metadata/properties" xmlns:ns2="39b3b68d-41a1-4a46-af7c-4b96e7311559" xmlns:ns3="57e8dca6-7f84-4485-88e9-cf770df33375" targetNamespace="http://schemas.microsoft.com/office/2006/metadata/properties" ma:root="true" ma:fieldsID="da06fde8e4317c8ceba3ee40c3bdd13b" ns2:_="" ns3:_="">
    <xsd:import namespace="39b3b68d-41a1-4a46-af7c-4b96e7311559"/>
    <xsd:import namespace="57e8dca6-7f84-4485-88e9-cf770df3337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BillingMetadata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b3b68d-41a1-4a46-af7c-4b96e73115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BillingMetadata" ma:index="12" nillable="true" ma:displayName="MediaServiceBillingMetadata" ma:hidden="true" ma:internalName="MediaServiceBilling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19cd79a3-f605-49ec-b3bf-026e1013584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e8dca6-7f84-4485-88e9-cf770df33375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3388eea1-de53-4cf5-859f-80171aecbcad}" ma:internalName="TaxCatchAll" ma:showField="CatchAllData" ma:web="57e8dca6-7f84-4485-88e9-cf770df3337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9b3b68d-41a1-4a46-af7c-4b96e7311559">
      <Terms xmlns="http://schemas.microsoft.com/office/infopath/2007/PartnerControls"/>
    </lcf76f155ced4ddcb4097134ff3c332f>
    <TaxCatchAll xmlns="57e8dca6-7f84-4485-88e9-cf770df33375" xsi:nil="true"/>
  </documentManagement>
</p:properties>
</file>

<file path=customXml/itemProps1.xml><?xml version="1.0" encoding="utf-8"?>
<ds:datastoreItem xmlns:ds="http://schemas.openxmlformats.org/officeDocument/2006/customXml" ds:itemID="{E1E254A3-DC9F-40AF-A233-B3F728C3F31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CC8184-8E3C-4E17-8F5D-6191B691AF63}">
  <ds:schemaRefs>
    <ds:schemaRef ds:uri="39b3b68d-41a1-4a46-af7c-4b96e7311559"/>
    <ds:schemaRef ds:uri="57e8dca6-7f84-4485-88e9-cf770df3337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1042F84-3658-40CC-9D24-328C70B28896}">
  <ds:schemaRefs>
    <ds:schemaRef ds:uri="39b3b68d-41a1-4a46-af7c-4b96e7311559"/>
    <ds:schemaRef ds:uri="57e8dca6-7f84-4485-88e9-cf770df3337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1a27bdbf-e6cc-4e33-85d2-e1c81bad930a}" enabled="0" method="" siteId="{1a27bdbf-e6cc-4e33-85d2-e1c81bad930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433</Words>
  <Application>Microsoft Macintosh PowerPoint</Application>
  <PresentationFormat>Widescreen</PresentationFormat>
  <Paragraphs>45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나눔스퀘어</vt:lpstr>
      <vt:lpstr>PUBG Body</vt:lpstr>
      <vt:lpstr>Wingdings</vt:lpstr>
      <vt:lpstr>KRAFTON_Font</vt:lpstr>
      <vt:lpstr>맑은 고딕</vt:lpstr>
      <vt:lpstr>Arial</vt:lpstr>
      <vt:lpstr>Office 테마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Sujin Yun(윤수진)</dc:creator>
  <cp:lastModifiedBy>Hyunsang Joo (주현상)</cp:lastModifiedBy>
  <cp:revision>3</cp:revision>
  <cp:lastPrinted>2024-07-11T08:57:32Z</cp:lastPrinted>
  <dcterms:created xsi:type="dcterms:W3CDTF">2019-11-06T05:05:36Z</dcterms:created>
  <dcterms:modified xsi:type="dcterms:W3CDTF">2025-09-19T08:14:17Z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0x0101004B93056E23A6BD4C80826EF13C5C5355</vt:lpwstr>
  </property>
</Properties>
</file>